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8" r:id="rId12"/>
    <p:sldId id="274" r:id="rId13"/>
    <p:sldId id="272" r:id="rId14"/>
    <p:sldId id="269" r:id="rId15"/>
    <p:sldId id="266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660"/>
  </p:normalViewPr>
  <p:slideViewPr>
    <p:cSldViewPr snapToGrid="0">
      <p:cViewPr>
        <p:scale>
          <a:sx n="60" d="100"/>
          <a:sy n="60" d="100"/>
        </p:scale>
        <p:origin x="-10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5D5D1-EDA9-4A6D-92B3-5254575E6D3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5541252-56E6-413F-A057-DE982A335376}">
      <dgm:prSet phldrT="[Text]"/>
      <dgm:spPr/>
      <dgm:t>
        <a:bodyPr/>
        <a:lstStyle/>
        <a:p>
          <a:r>
            <a:rPr lang="en-GB" dirty="0" smtClean="0"/>
            <a:t>1 </a:t>
          </a:r>
        </a:p>
        <a:p>
          <a:r>
            <a:rPr lang="en-GB" dirty="0" smtClean="0"/>
            <a:t>Set up</a:t>
          </a:r>
          <a:endParaRPr lang="en-GB" dirty="0"/>
        </a:p>
      </dgm:t>
    </dgm:pt>
    <dgm:pt modelId="{1770C2B7-D74C-4009-87C7-6FBC73FF5D87}" type="parTrans" cxnId="{E21326DD-D12D-4AFC-8A26-D38FFF6FED09}">
      <dgm:prSet/>
      <dgm:spPr/>
      <dgm:t>
        <a:bodyPr/>
        <a:lstStyle/>
        <a:p>
          <a:endParaRPr lang="en-GB"/>
        </a:p>
      </dgm:t>
    </dgm:pt>
    <dgm:pt modelId="{22FF6B20-4226-479A-BEA3-30A639FF3058}" type="sibTrans" cxnId="{E21326DD-D12D-4AFC-8A26-D38FFF6FED09}">
      <dgm:prSet/>
      <dgm:spPr/>
      <dgm:t>
        <a:bodyPr/>
        <a:lstStyle/>
        <a:p>
          <a:endParaRPr lang="en-GB"/>
        </a:p>
      </dgm:t>
    </dgm:pt>
    <dgm:pt modelId="{773E7083-C67A-48A3-AFCD-B348434B3889}">
      <dgm:prSet phldrT="[Text]"/>
      <dgm:spPr/>
      <dgm:t>
        <a:bodyPr/>
        <a:lstStyle/>
        <a:p>
          <a:r>
            <a:rPr lang="en-GB" dirty="0" smtClean="0"/>
            <a:t>3 Reflect</a:t>
          </a:r>
          <a:endParaRPr lang="en-GB" dirty="0"/>
        </a:p>
      </dgm:t>
    </dgm:pt>
    <dgm:pt modelId="{7E6D9E5D-2E7B-4187-AB7B-2681A58E6DF1}" type="parTrans" cxnId="{2A8B2201-178F-44B8-AF1B-313906F96CD7}">
      <dgm:prSet/>
      <dgm:spPr/>
      <dgm:t>
        <a:bodyPr/>
        <a:lstStyle/>
        <a:p>
          <a:endParaRPr lang="en-GB"/>
        </a:p>
      </dgm:t>
    </dgm:pt>
    <dgm:pt modelId="{132FC970-0423-4EE5-BD2F-07678333E854}" type="sibTrans" cxnId="{2A8B2201-178F-44B8-AF1B-313906F96CD7}">
      <dgm:prSet/>
      <dgm:spPr/>
      <dgm:t>
        <a:bodyPr/>
        <a:lstStyle/>
        <a:p>
          <a:endParaRPr lang="en-GB"/>
        </a:p>
      </dgm:t>
    </dgm:pt>
    <dgm:pt modelId="{68623AB8-3FFF-49D9-8899-7C61B1865FDD}">
      <dgm:prSet phldrT="[Text]"/>
      <dgm:spPr/>
      <dgm:t>
        <a:bodyPr/>
        <a:lstStyle/>
        <a:p>
          <a:r>
            <a:rPr lang="en-GB" dirty="0" smtClean="0"/>
            <a:t>2 Wording</a:t>
          </a:r>
          <a:endParaRPr lang="en-GB" dirty="0"/>
        </a:p>
      </dgm:t>
    </dgm:pt>
    <dgm:pt modelId="{6B3AD927-1C6E-4A20-80EE-618567527C41}" type="parTrans" cxnId="{9A1B50BB-D452-43E9-93B3-B0100801C50F}">
      <dgm:prSet/>
      <dgm:spPr/>
      <dgm:t>
        <a:bodyPr/>
        <a:lstStyle/>
        <a:p>
          <a:endParaRPr lang="en-GB"/>
        </a:p>
      </dgm:t>
    </dgm:pt>
    <dgm:pt modelId="{0AC4FF2E-9B38-4F26-B5D3-44160A2A96BC}" type="sibTrans" cxnId="{9A1B50BB-D452-43E9-93B3-B0100801C50F}">
      <dgm:prSet/>
      <dgm:spPr/>
      <dgm:t>
        <a:bodyPr/>
        <a:lstStyle/>
        <a:p>
          <a:endParaRPr lang="en-GB"/>
        </a:p>
      </dgm:t>
    </dgm:pt>
    <dgm:pt modelId="{326293F3-F3FC-4AD6-9AFB-D21C8DA78D83}" type="pres">
      <dgm:prSet presAssocID="{F475D5D1-EDA9-4A6D-92B3-5254575E6D3B}" presName="Name0" presStyleCnt="0">
        <dgm:presLayoutVars>
          <dgm:dir/>
          <dgm:animLvl val="lvl"/>
          <dgm:resizeHandles val="exact"/>
        </dgm:presLayoutVars>
      </dgm:prSet>
      <dgm:spPr/>
    </dgm:pt>
    <dgm:pt modelId="{7E7F1980-AD2F-4728-BA68-6872CF7925D7}" type="pres">
      <dgm:prSet presAssocID="{A5541252-56E6-413F-A057-DE982A33537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3E910-BBF7-489F-8835-485604F676EC}" type="pres">
      <dgm:prSet presAssocID="{22FF6B20-4226-479A-BEA3-30A639FF3058}" presName="parTxOnlySpace" presStyleCnt="0"/>
      <dgm:spPr/>
    </dgm:pt>
    <dgm:pt modelId="{73B3207C-A722-44FD-A84F-5C08A6B8B8A0}" type="pres">
      <dgm:prSet presAssocID="{68623AB8-3FFF-49D9-8899-7C61B1865FD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C0D4F-5B22-4265-A02D-435F1CF3C6D7}" type="pres">
      <dgm:prSet presAssocID="{0AC4FF2E-9B38-4F26-B5D3-44160A2A96BC}" presName="parTxOnlySpace" presStyleCnt="0"/>
      <dgm:spPr/>
    </dgm:pt>
    <dgm:pt modelId="{5AE286C8-53C1-4346-8E0F-1AD98652F11F}" type="pres">
      <dgm:prSet presAssocID="{773E7083-C67A-48A3-AFCD-B348434B388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E9349D-C7D3-481E-98C5-217A56F355FC}" type="presOf" srcId="{773E7083-C67A-48A3-AFCD-B348434B3889}" destId="{5AE286C8-53C1-4346-8E0F-1AD98652F11F}" srcOrd="0" destOrd="0" presId="urn:microsoft.com/office/officeart/2005/8/layout/chevron1"/>
    <dgm:cxn modelId="{9A1B50BB-D452-43E9-93B3-B0100801C50F}" srcId="{F475D5D1-EDA9-4A6D-92B3-5254575E6D3B}" destId="{68623AB8-3FFF-49D9-8899-7C61B1865FDD}" srcOrd="1" destOrd="0" parTransId="{6B3AD927-1C6E-4A20-80EE-618567527C41}" sibTransId="{0AC4FF2E-9B38-4F26-B5D3-44160A2A96BC}"/>
    <dgm:cxn modelId="{60E34B3F-8C35-48C4-A5C4-BC28CEFC9842}" type="presOf" srcId="{A5541252-56E6-413F-A057-DE982A335376}" destId="{7E7F1980-AD2F-4728-BA68-6872CF7925D7}" srcOrd="0" destOrd="0" presId="urn:microsoft.com/office/officeart/2005/8/layout/chevron1"/>
    <dgm:cxn modelId="{DFC6C90D-1C39-48DD-A5E3-7BDA0C2EAA01}" type="presOf" srcId="{68623AB8-3FFF-49D9-8899-7C61B1865FDD}" destId="{73B3207C-A722-44FD-A84F-5C08A6B8B8A0}" srcOrd="0" destOrd="0" presId="urn:microsoft.com/office/officeart/2005/8/layout/chevron1"/>
    <dgm:cxn modelId="{E21326DD-D12D-4AFC-8A26-D38FFF6FED09}" srcId="{F475D5D1-EDA9-4A6D-92B3-5254575E6D3B}" destId="{A5541252-56E6-413F-A057-DE982A335376}" srcOrd="0" destOrd="0" parTransId="{1770C2B7-D74C-4009-87C7-6FBC73FF5D87}" sibTransId="{22FF6B20-4226-479A-BEA3-30A639FF3058}"/>
    <dgm:cxn modelId="{9AA8B941-B035-4A82-A1E7-2EDDEA4CC2AB}" type="presOf" srcId="{F475D5D1-EDA9-4A6D-92B3-5254575E6D3B}" destId="{326293F3-F3FC-4AD6-9AFB-D21C8DA78D83}" srcOrd="0" destOrd="0" presId="urn:microsoft.com/office/officeart/2005/8/layout/chevron1"/>
    <dgm:cxn modelId="{2A8B2201-178F-44B8-AF1B-313906F96CD7}" srcId="{F475D5D1-EDA9-4A6D-92B3-5254575E6D3B}" destId="{773E7083-C67A-48A3-AFCD-B348434B3889}" srcOrd="2" destOrd="0" parTransId="{7E6D9E5D-2E7B-4187-AB7B-2681A58E6DF1}" sibTransId="{132FC970-0423-4EE5-BD2F-07678333E854}"/>
    <dgm:cxn modelId="{922183FD-6C80-4A9C-A7E4-24B806E283E3}" type="presParOf" srcId="{326293F3-F3FC-4AD6-9AFB-D21C8DA78D83}" destId="{7E7F1980-AD2F-4728-BA68-6872CF7925D7}" srcOrd="0" destOrd="0" presId="urn:microsoft.com/office/officeart/2005/8/layout/chevron1"/>
    <dgm:cxn modelId="{ADE5F991-EEFB-479A-922E-A38BAA45BE7C}" type="presParOf" srcId="{326293F3-F3FC-4AD6-9AFB-D21C8DA78D83}" destId="{2C23E910-BBF7-489F-8835-485604F676EC}" srcOrd="1" destOrd="0" presId="urn:microsoft.com/office/officeart/2005/8/layout/chevron1"/>
    <dgm:cxn modelId="{3046877D-7CB9-41EA-97C7-8620DBF02A64}" type="presParOf" srcId="{326293F3-F3FC-4AD6-9AFB-D21C8DA78D83}" destId="{73B3207C-A722-44FD-A84F-5C08A6B8B8A0}" srcOrd="2" destOrd="0" presId="urn:microsoft.com/office/officeart/2005/8/layout/chevron1"/>
    <dgm:cxn modelId="{405CD7C2-01FC-4ABC-BE96-B89236017593}" type="presParOf" srcId="{326293F3-F3FC-4AD6-9AFB-D21C8DA78D83}" destId="{36DC0D4F-5B22-4265-A02D-435F1CF3C6D7}" srcOrd="3" destOrd="0" presId="urn:microsoft.com/office/officeart/2005/8/layout/chevron1"/>
    <dgm:cxn modelId="{241A96DD-9EE6-4EEB-AC0E-0673F7F0C391}" type="presParOf" srcId="{326293F3-F3FC-4AD6-9AFB-D21C8DA78D83}" destId="{5AE286C8-53C1-4346-8E0F-1AD98652F11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F1980-AD2F-4728-BA68-6872CF7925D7}">
      <dsp:nvSpPr>
        <dsp:cNvPr id="0" name=""/>
        <dsp:cNvSpPr/>
      </dsp:nvSpPr>
      <dsp:spPr>
        <a:xfrm>
          <a:off x="2912" y="315163"/>
          <a:ext cx="3547975" cy="1419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1 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Set up</a:t>
          </a:r>
          <a:endParaRPr lang="en-GB" sz="4100" kern="1200" dirty="0"/>
        </a:p>
      </dsp:txBody>
      <dsp:txXfrm>
        <a:off x="712507" y="315163"/>
        <a:ext cx="2128785" cy="1419190"/>
      </dsp:txXfrm>
    </dsp:sp>
    <dsp:sp modelId="{73B3207C-A722-44FD-A84F-5C08A6B8B8A0}">
      <dsp:nvSpPr>
        <dsp:cNvPr id="0" name=""/>
        <dsp:cNvSpPr/>
      </dsp:nvSpPr>
      <dsp:spPr>
        <a:xfrm>
          <a:off x="3196090" y="315163"/>
          <a:ext cx="3547975" cy="1419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2 Wording</a:t>
          </a:r>
          <a:endParaRPr lang="en-GB" sz="4100" kern="1200" dirty="0"/>
        </a:p>
      </dsp:txBody>
      <dsp:txXfrm>
        <a:off x="3905685" y="315163"/>
        <a:ext cx="2128785" cy="1419190"/>
      </dsp:txXfrm>
    </dsp:sp>
    <dsp:sp modelId="{5AE286C8-53C1-4346-8E0F-1AD98652F11F}">
      <dsp:nvSpPr>
        <dsp:cNvPr id="0" name=""/>
        <dsp:cNvSpPr/>
      </dsp:nvSpPr>
      <dsp:spPr>
        <a:xfrm>
          <a:off x="6389268" y="315163"/>
          <a:ext cx="3547975" cy="1419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3 Reflect</a:t>
          </a:r>
          <a:endParaRPr lang="en-GB" sz="4100" kern="1200" dirty="0"/>
        </a:p>
      </dsp:txBody>
      <dsp:txXfrm>
        <a:off x="7098863" y="315163"/>
        <a:ext cx="2128785" cy="1419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5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80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709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61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75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896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1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7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6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1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0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3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A748-7506-4E4D-91F8-D200B5DDABE6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AB6DC4-1A6A-42BE-8272-77E5C1FA5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5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youtube.com/watch?v=KaeNSYJvrn0&amp;index=3&amp;list=PLc69xcObODr-Aop3AZyBazAdlD7S_vIBQ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ach.classdojo.com/#/launchpad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82" y="0"/>
            <a:ext cx="87340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  <a:p>
            <a:pPr algn="r"/>
            <a:endParaRPr lang="en-US" sz="2800" dirty="0"/>
          </a:p>
          <a:p>
            <a:pPr algn="r"/>
            <a:endParaRPr lang="en-US" sz="2800" dirty="0" smtClean="0"/>
          </a:p>
          <a:p>
            <a:pPr algn="r"/>
            <a:r>
              <a:rPr lang="en-US" sz="2800" dirty="0" err="1" smtClean="0"/>
              <a:t>Xuenian</a:t>
            </a:r>
            <a:r>
              <a:rPr lang="en-US" sz="2800" dirty="0" smtClean="0"/>
              <a:t> LENG </a:t>
            </a:r>
          </a:p>
          <a:p>
            <a:pPr algn="r"/>
            <a:r>
              <a:rPr lang="en-US" sz="2800" dirty="0" err="1" smtClean="0"/>
              <a:t>Beths</a:t>
            </a:r>
            <a:r>
              <a:rPr lang="en-US" sz="2800" dirty="0" smtClean="0"/>
              <a:t> Grammar School</a:t>
            </a:r>
          </a:p>
          <a:p>
            <a:pPr algn="r"/>
            <a:r>
              <a:rPr lang="en-US" sz="2800" dirty="0" smtClean="0"/>
              <a:t>Haiyan YIN </a:t>
            </a:r>
          </a:p>
          <a:p>
            <a:pPr algn="r"/>
            <a:r>
              <a:rPr lang="en-US" sz="2800" dirty="0" smtClean="0"/>
              <a:t>UCL Academy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189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122" y="314446"/>
            <a:ext cx="112360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Topics:</a:t>
            </a:r>
          </a:p>
          <a:p>
            <a:endParaRPr lang="en-US" sz="2000" dirty="0"/>
          </a:p>
          <a:p>
            <a:pPr marL="457200" indent="-457200">
              <a:buFontTx/>
              <a:buChar char="-"/>
            </a:pPr>
            <a:r>
              <a:rPr lang="en-US" sz="3000" dirty="0" smtClean="0"/>
              <a:t>Food&amp; drink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Furniture 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Personality/appearance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Personal information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Animal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Film/media/celebrity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Weather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Remember/</a:t>
            </a:r>
            <a:r>
              <a:rPr lang="en-US" sz="3000" dirty="0" err="1" smtClean="0"/>
              <a:t>recognise</a:t>
            </a:r>
            <a:r>
              <a:rPr lang="en-US" sz="3000" dirty="0" smtClean="0"/>
              <a:t> new characters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1018" y="434334"/>
            <a:ext cx="502612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Your turn</a:t>
            </a:r>
          </a:p>
          <a:p>
            <a:r>
              <a:rPr lang="en-US" sz="3200" dirty="0" smtClean="0"/>
              <a:t>Topic – link with previous learning – link with culture – outcome activity – success criteria   </a:t>
            </a:r>
          </a:p>
        </p:txBody>
      </p:sp>
    </p:spTree>
    <p:extLst>
      <p:ext uri="{BB962C8B-B14F-4D97-AF65-F5344CB8AC3E}">
        <p14:creationId xmlns:p14="http://schemas.microsoft.com/office/powerpoint/2010/main" val="32296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8385" y="60224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https://www.youtube.com/watch?v=KaeNSYJvrn0&amp;index=3&amp;list=PLc69xcObODr-Aop3AZyBazAdlD7S_vIBQ</a:t>
            </a: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4" y="360764"/>
            <a:ext cx="8529144" cy="344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4764684"/>
              </p:ext>
            </p:extLst>
          </p:nvPr>
        </p:nvGraphicFramePr>
        <p:xfrm>
          <a:off x="378374" y="3563006"/>
          <a:ext cx="9940156" cy="204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/>
          </p:cNvPr>
          <p:cNvSpPr/>
          <p:nvPr/>
        </p:nvSpPr>
        <p:spPr>
          <a:xfrm>
            <a:off x="1828800" y="3808334"/>
            <a:ext cx="6873766" cy="19145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 Set Up</a:t>
            </a:r>
            <a:endParaRPr lang="en-GB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819" y="715156"/>
            <a:ext cx="4343728" cy="269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75074" y="6113658"/>
            <a:ext cx="5381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https://www.classdojo.com/en-gb/?redirect=true</a:t>
            </a:r>
          </a:p>
        </p:txBody>
      </p:sp>
    </p:spTree>
    <p:extLst>
      <p:ext uri="{BB962C8B-B14F-4D97-AF65-F5344CB8AC3E}">
        <p14:creationId xmlns:p14="http://schemas.microsoft.com/office/powerpoint/2010/main" val="3464948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3808334"/>
            <a:ext cx="6873766" cy="19145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/3 Wording</a:t>
            </a:r>
            <a:endParaRPr lang="en-GB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61" y="1316020"/>
            <a:ext cx="1245728" cy="15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021" y="1316020"/>
            <a:ext cx="1257136" cy="15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521" y="1316020"/>
            <a:ext cx="1248664" cy="15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81" y="1316020"/>
            <a:ext cx="1172016" cy="15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67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7"/>
            <a:ext cx="87430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Our Project: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Role play.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teams playing 4 difficult child.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01" y="2431086"/>
            <a:ext cx="10919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KATHARINE: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701" y="5864772"/>
            <a:ext cx="8586409" cy="7094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student want? What do we want? How?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1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7"/>
            <a:ext cx="87430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Our Project: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Role play.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teams playing 4 difficult child.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01" y="2431086"/>
            <a:ext cx="10919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James: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701" y="5864772"/>
            <a:ext cx="8586409" cy="7094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student want? What do we want? How?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7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7"/>
            <a:ext cx="87430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Our Project: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Role play.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teams playing 4 difficult child.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01" y="2431086"/>
            <a:ext cx="10919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Xiaoming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701" y="5864772"/>
            <a:ext cx="8586409" cy="7094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student want? What do we want? How?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1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7"/>
            <a:ext cx="87430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Our Project: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Role play.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teams playing 4 difficult child.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01" y="2431086"/>
            <a:ext cx="10919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Philippa: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701" y="5864772"/>
            <a:ext cx="8586409" cy="7094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student want? What do we want? How?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1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3808334"/>
            <a:ext cx="6873766" cy="19145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/3 Reflect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66"/>
            <a:ext cx="3466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  <a:p>
            <a:r>
              <a:rPr lang="en-GB" sz="2400" dirty="0" smtClean="0"/>
              <a:t>A Student want to learn</a:t>
            </a:r>
          </a:p>
          <a:p>
            <a:r>
              <a:rPr lang="en-GB" sz="2400" dirty="0" smtClean="0"/>
              <a:t>B Student will learn</a:t>
            </a:r>
          </a:p>
          <a:p>
            <a:r>
              <a:rPr lang="en-GB" sz="2400" dirty="0" smtClean="0"/>
              <a:t>C Student can learn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81013" y="0"/>
            <a:ext cx="5710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</a:p>
          <a:p>
            <a:r>
              <a:rPr lang="en-GB" sz="2400" dirty="0" smtClean="0"/>
              <a:t>A Clear consistent policy</a:t>
            </a:r>
          </a:p>
          <a:p>
            <a:r>
              <a:rPr lang="en-GB" sz="2400" dirty="0" smtClean="0"/>
              <a:t>B You are well supported when required</a:t>
            </a:r>
          </a:p>
          <a:p>
            <a:r>
              <a:rPr lang="en-GB" sz="2400" dirty="0" smtClean="0"/>
              <a:t>C You are on your own</a:t>
            </a:r>
            <a:endParaRPr lang="en-GB" sz="2400" dirty="0"/>
          </a:p>
        </p:txBody>
      </p:sp>
      <p:sp>
        <p:nvSpPr>
          <p:cNvPr id="7" name="Curved Right Arrow 6"/>
          <p:cNvSpPr/>
          <p:nvPr/>
        </p:nvSpPr>
        <p:spPr>
          <a:xfrm>
            <a:off x="204952" y="1749972"/>
            <a:ext cx="2238703" cy="16238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7583214" y="1730760"/>
            <a:ext cx="2238704" cy="16622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3699" y="2147528"/>
            <a:ext cx="65444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What’s the best way for you?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85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3068" y="654756"/>
            <a:ext cx="93020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Authentic Challenge</a:t>
            </a:r>
          </a:p>
          <a:p>
            <a:endParaRPr lang="en-US" sz="4800" dirty="0"/>
          </a:p>
          <a:p>
            <a:r>
              <a:rPr lang="en-US" sz="4800" dirty="0" smtClean="0"/>
              <a:t>- Provides personalized and differentiated learning experiences which link to a real purpose, scenario or outcome.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111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931" y="504285"/>
            <a:ext cx="93020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Project based learning</a:t>
            </a:r>
          </a:p>
          <a:p>
            <a:endParaRPr lang="en-US" sz="2000" dirty="0"/>
          </a:p>
          <a:p>
            <a:pPr marL="685800" indent="-685800">
              <a:buFontTx/>
              <a:buChar char="-"/>
            </a:pPr>
            <a:r>
              <a:rPr lang="en-US" sz="3200" dirty="0" smtClean="0"/>
              <a:t>Set the outcome before learning;</a:t>
            </a:r>
          </a:p>
          <a:p>
            <a:pPr marL="685800" indent="-685800">
              <a:buFontTx/>
              <a:buChar char="-"/>
            </a:pPr>
            <a:r>
              <a:rPr lang="en-US" sz="3200" dirty="0" smtClean="0"/>
              <a:t>Link it to real life scenario;</a:t>
            </a:r>
          </a:p>
          <a:p>
            <a:pPr marL="685800" indent="-685800">
              <a:buFontTx/>
              <a:buChar char="-"/>
            </a:pPr>
            <a:r>
              <a:rPr lang="en-US" sz="3200" dirty="0" smtClean="0"/>
              <a:t>Link it to China, culture and social issues;</a:t>
            </a:r>
          </a:p>
          <a:p>
            <a:pPr marL="685800" indent="-685800">
              <a:buFontTx/>
              <a:buChar char="-"/>
            </a:pPr>
            <a:r>
              <a:rPr lang="en-US" sz="3200" dirty="0" smtClean="0"/>
              <a:t>Plan for stages and scaffold and model it for students;</a:t>
            </a:r>
          </a:p>
          <a:p>
            <a:pPr marL="685800" indent="-685800">
              <a:buFontTx/>
              <a:buChar char="-"/>
            </a:pPr>
            <a:r>
              <a:rPr lang="en-US" sz="3200" dirty="0" smtClean="0"/>
              <a:t>Evaluate and improve after learning at each stage;</a:t>
            </a:r>
          </a:p>
          <a:p>
            <a:pPr marL="685800" indent="-685800">
              <a:buFontTx/>
              <a:buChar char="-"/>
            </a:pPr>
            <a:r>
              <a:rPr lang="en-US" sz="3200" dirty="0" smtClean="0"/>
              <a:t>Make the outcome a big celebration;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555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66" y="235528"/>
            <a:ext cx="115437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Examples:</a:t>
            </a:r>
          </a:p>
          <a:p>
            <a:endParaRPr lang="en-US" sz="2000" dirty="0"/>
          </a:p>
          <a:p>
            <a:r>
              <a:rPr lang="en-US" sz="3000" dirty="0" smtClean="0">
                <a:solidFill>
                  <a:srgbClr val="0000CC"/>
                </a:solidFill>
              </a:rPr>
              <a:t>Places/location/rooms of houses (Y9):</a:t>
            </a:r>
          </a:p>
          <a:p>
            <a:r>
              <a:rPr lang="en-US" sz="3000" dirty="0" smtClean="0"/>
              <a:t>Previous learning: sports, hobby, some relevant adjectives, furniture</a:t>
            </a:r>
            <a:endParaRPr lang="en-US" sz="3000" dirty="0"/>
          </a:p>
          <a:p>
            <a:pPr marL="571500" indent="-571500">
              <a:buFontTx/>
              <a:buChar char="-"/>
            </a:pPr>
            <a:r>
              <a:rPr lang="en-US" sz="3000" dirty="0" smtClean="0">
                <a:solidFill>
                  <a:srgbClr val="00B050"/>
                </a:solidFill>
              </a:rPr>
              <a:t>places/location: </a:t>
            </a:r>
          </a:p>
          <a:p>
            <a:r>
              <a:rPr lang="en-US" sz="3000" dirty="0" smtClean="0"/>
              <a:t>Link: dating</a:t>
            </a:r>
            <a:r>
              <a:rPr lang="zh-CN" altLang="en-US" sz="3000" dirty="0" smtClean="0"/>
              <a:t>相亲</a:t>
            </a:r>
            <a:endParaRPr lang="en-US" altLang="zh-CN" sz="3000" dirty="0" smtClean="0"/>
          </a:p>
          <a:p>
            <a:r>
              <a:rPr lang="en-US" sz="3000" dirty="0" smtClean="0"/>
              <a:t>Content: </a:t>
            </a:r>
            <a:r>
              <a:rPr lang="en-US" sz="3000" dirty="0" smtClean="0">
                <a:solidFill>
                  <a:srgbClr val="C00000"/>
                </a:solidFill>
              </a:rPr>
              <a:t>1). Date location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learning: names of places; what you can do; give reasons; persuasive language (</a:t>
            </a:r>
            <a:r>
              <a:rPr lang="zh-CN" altLang="en-US" sz="3000" dirty="0" smtClean="0"/>
              <a:t>因为</a:t>
            </a:r>
            <a:r>
              <a:rPr lang="en-US" altLang="zh-CN" sz="3000" dirty="0" smtClean="0"/>
              <a:t>…</a:t>
            </a:r>
            <a:r>
              <a:rPr lang="zh-CN" altLang="en-US" sz="3000" dirty="0" smtClean="0"/>
              <a:t>而且</a:t>
            </a:r>
            <a:r>
              <a:rPr lang="en-US" altLang="zh-CN" sz="3000" dirty="0" smtClean="0"/>
              <a:t>…</a:t>
            </a:r>
            <a:r>
              <a:rPr lang="zh-CN" altLang="en-US" sz="3000" dirty="0" smtClean="0"/>
              <a:t>再说</a:t>
            </a:r>
            <a:r>
              <a:rPr lang="en-US" altLang="zh-CN" sz="3000" dirty="0" smtClean="0"/>
              <a:t>…)</a:t>
            </a:r>
            <a:endParaRPr lang="en-US" sz="3000" dirty="0" smtClean="0"/>
          </a:p>
          <a:p>
            <a:r>
              <a:rPr lang="en-US" sz="3000" dirty="0"/>
              <a:t> </a:t>
            </a:r>
            <a:r>
              <a:rPr lang="en-US" sz="3000" dirty="0" smtClean="0"/>
              <a:t>               focus: speaking (role play-ask someone out for a date) </a:t>
            </a:r>
          </a:p>
          <a:p>
            <a:r>
              <a:rPr lang="en-US" sz="3000" dirty="0" err="1" smtClean="0"/>
              <a:t>aflet</a:t>
            </a:r>
            <a:r>
              <a:rPr lang="en-US" sz="3000" dirty="0" smtClean="0"/>
              <a:t> of the town &amp; role play)</a:t>
            </a:r>
          </a:p>
        </p:txBody>
      </p:sp>
    </p:spTree>
    <p:extLst>
      <p:ext uri="{BB962C8B-B14F-4D97-AF65-F5344CB8AC3E}">
        <p14:creationId xmlns:p14="http://schemas.microsoft.com/office/powerpoint/2010/main" val="37418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66" y="0"/>
            <a:ext cx="1144681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Examples:</a:t>
            </a:r>
          </a:p>
          <a:p>
            <a:endParaRPr lang="en-US" sz="2000" dirty="0"/>
          </a:p>
          <a:p>
            <a:r>
              <a:rPr lang="en-US" sz="3000" dirty="0" smtClean="0">
                <a:solidFill>
                  <a:srgbClr val="0000CC"/>
                </a:solidFill>
              </a:rPr>
              <a:t>Places/location/rooms of houses (Y9):</a:t>
            </a:r>
          </a:p>
          <a:p>
            <a:r>
              <a:rPr lang="en-US" sz="3000" dirty="0" smtClean="0"/>
              <a:t>Previous learning: sports, hobby, some relevant adjectives, furniture</a:t>
            </a:r>
            <a:endParaRPr lang="en-US" sz="3000" dirty="0"/>
          </a:p>
          <a:p>
            <a:pPr marL="571500" indent="-571500">
              <a:buFontTx/>
              <a:buChar char="-"/>
            </a:pPr>
            <a:r>
              <a:rPr lang="en-US" sz="3000" dirty="0" smtClean="0">
                <a:solidFill>
                  <a:srgbClr val="00B050"/>
                </a:solidFill>
              </a:rPr>
              <a:t>places/location: </a:t>
            </a:r>
          </a:p>
          <a:p>
            <a:r>
              <a:rPr lang="en-US" sz="3000" dirty="0" smtClean="0"/>
              <a:t>Link: dating</a:t>
            </a:r>
            <a:r>
              <a:rPr lang="zh-CN" altLang="en-US" sz="3000" dirty="0" smtClean="0"/>
              <a:t>相亲</a:t>
            </a:r>
            <a:endParaRPr lang="en-US" altLang="zh-CN" sz="3000" dirty="0" smtClean="0"/>
          </a:p>
          <a:p>
            <a:r>
              <a:rPr lang="en-US" sz="3000" dirty="0" smtClean="0"/>
              <a:t>Content: </a:t>
            </a:r>
            <a:r>
              <a:rPr lang="en-US" sz="3000" dirty="0" smtClean="0">
                <a:solidFill>
                  <a:srgbClr val="C00000"/>
                </a:solidFill>
              </a:rPr>
              <a:t>2). Going for a date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learning: location words; describe where the place is; ask and give directions; choose the best date location and give reasons.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focus: writing &amp; speaking (leaflet of the town &amp; role play)</a:t>
            </a:r>
          </a:p>
        </p:txBody>
      </p:sp>
    </p:spTree>
    <p:extLst>
      <p:ext uri="{BB962C8B-B14F-4D97-AF65-F5344CB8AC3E}">
        <p14:creationId xmlns:p14="http://schemas.microsoft.com/office/powerpoint/2010/main" val="35389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66" y="0"/>
            <a:ext cx="112360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Examples:</a:t>
            </a:r>
          </a:p>
          <a:p>
            <a:endParaRPr lang="en-US" sz="2000" dirty="0"/>
          </a:p>
          <a:p>
            <a:r>
              <a:rPr lang="en-US" sz="3000" dirty="0" smtClean="0">
                <a:solidFill>
                  <a:srgbClr val="0000CC"/>
                </a:solidFill>
              </a:rPr>
              <a:t>Places/location/rooms of houses (Y9):</a:t>
            </a:r>
          </a:p>
          <a:p>
            <a:r>
              <a:rPr lang="en-US" sz="3000" dirty="0" smtClean="0"/>
              <a:t>Previous learning: sports, hobby, some relevant adjectives, furniture </a:t>
            </a:r>
            <a:endParaRPr lang="en-US" sz="3000" dirty="0"/>
          </a:p>
          <a:p>
            <a:pPr marL="571500" indent="-571500">
              <a:buFontTx/>
              <a:buChar char="-"/>
            </a:pPr>
            <a:r>
              <a:rPr lang="en-US" sz="3000" dirty="0" smtClean="0">
                <a:solidFill>
                  <a:srgbClr val="00B050"/>
                </a:solidFill>
              </a:rPr>
              <a:t>places/location: </a:t>
            </a:r>
          </a:p>
          <a:p>
            <a:r>
              <a:rPr lang="en-US" sz="3000" dirty="0" smtClean="0"/>
              <a:t>Link: dating</a:t>
            </a:r>
            <a:r>
              <a:rPr lang="zh-CN" altLang="en-US" sz="3000" dirty="0" smtClean="0"/>
              <a:t>相亲</a:t>
            </a:r>
            <a:endParaRPr lang="en-US" altLang="zh-CN" sz="3000" dirty="0" smtClean="0"/>
          </a:p>
          <a:p>
            <a:r>
              <a:rPr lang="en-US" sz="3000" dirty="0" smtClean="0"/>
              <a:t>Content: </a:t>
            </a:r>
            <a:r>
              <a:rPr lang="en-US" sz="3000" dirty="0" smtClean="0">
                <a:solidFill>
                  <a:srgbClr val="C00000"/>
                </a:solidFill>
              </a:rPr>
              <a:t>3). Weekend plan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learning: future time; past time; make a future plan; give reasons using persuasive language; reply to invitation with either agree or rejection;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focus: writing (letter to the date with weekend plan; reply from the date)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507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66" y="0"/>
            <a:ext cx="114052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Examples:</a:t>
            </a:r>
          </a:p>
          <a:p>
            <a:endParaRPr lang="en-US" sz="2000" dirty="0"/>
          </a:p>
          <a:p>
            <a:r>
              <a:rPr lang="en-US" sz="3000" dirty="0" smtClean="0">
                <a:solidFill>
                  <a:srgbClr val="0000CC"/>
                </a:solidFill>
              </a:rPr>
              <a:t>Places/location/rooms of houses (Y9):</a:t>
            </a:r>
          </a:p>
          <a:p>
            <a:r>
              <a:rPr lang="en-US" sz="3000" dirty="0" smtClean="0"/>
              <a:t>Previous learning: sports, hobby, some relevant adjectives, furniture </a:t>
            </a:r>
            <a:endParaRPr lang="en-US" sz="3000" dirty="0"/>
          </a:p>
          <a:p>
            <a:pPr marL="571500" indent="-571500">
              <a:buFontTx/>
              <a:buChar char="-"/>
            </a:pPr>
            <a:r>
              <a:rPr lang="en-US" sz="3000" dirty="0" smtClean="0">
                <a:solidFill>
                  <a:srgbClr val="00B050"/>
                </a:solidFill>
              </a:rPr>
              <a:t>Rooms of houses: </a:t>
            </a:r>
          </a:p>
          <a:p>
            <a:r>
              <a:rPr lang="en-US" sz="3000" dirty="0" smtClean="0"/>
              <a:t>Link: dating</a:t>
            </a:r>
            <a:r>
              <a:rPr lang="zh-CN" altLang="en-US" sz="3000" dirty="0" smtClean="0"/>
              <a:t>相亲</a:t>
            </a:r>
            <a:endParaRPr lang="en-US" altLang="zh-CN" sz="3000" dirty="0" smtClean="0"/>
          </a:p>
          <a:p>
            <a:r>
              <a:rPr lang="en-US" sz="3000" dirty="0" smtClean="0"/>
              <a:t>Content: </a:t>
            </a:r>
            <a:r>
              <a:rPr lang="en-US" sz="3000" dirty="0" smtClean="0">
                <a:solidFill>
                  <a:srgbClr val="C00000"/>
                </a:solidFill>
              </a:rPr>
              <a:t>4). Buying/selling a house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learning: rooms of a house; relevant adjectives; introduce</a:t>
            </a:r>
            <a:r>
              <a:rPr lang="zh-CN" altLang="en-US" sz="3000" dirty="0" smtClean="0"/>
              <a:t>丈母娘</a:t>
            </a:r>
            <a:r>
              <a:rPr lang="en-US" altLang="zh-CN" sz="3000" dirty="0" smtClean="0"/>
              <a:t>; watch </a:t>
            </a:r>
            <a:r>
              <a:rPr lang="zh-CN" altLang="en-US" sz="3000" dirty="0" smtClean="0"/>
              <a:t>非诚勿扰</a:t>
            </a:r>
            <a:r>
              <a:rPr lang="en-US" altLang="zh-CN" sz="3000" dirty="0" smtClean="0"/>
              <a:t>; discussion about the different view on marriage between East and West; language of politeness. </a:t>
            </a:r>
            <a:endParaRPr lang="en-US" sz="3000" dirty="0" smtClean="0"/>
          </a:p>
          <a:p>
            <a:r>
              <a:rPr lang="en-US" sz="3000" dirty="0"/>
              <a:t> </a:t>
            </a:r>
            <a:r>
              <a:rPr lang="en-US" sz="3000" dirty="0" smtClean="0"/>
              <a:t>               focus: writing &amp; speaking (leaflet for estate agency; buying/selling a house)</a:t>
            </a:r>
          </a:p>
        </p:txBody>
      </p:sp>
    </p:spTree>
    <p:extLst>
      <p:ext uri="{BB962C8B-B14F-4D97-AF65-F5344CB8AC3E}">
        <p14:creationId xmlns:p14="http://schemas.microsoft.com/office/powerpoint/2010/main" val="12525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91" y="92597"/>
            <a:ext cx="1123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Examples:</a:t>
            </a:r>
          </a:p>
          <a:p>
            <a:endParaRPr lang="en-US" sz="2000" dirty="0"/>
          </a:p>
          <a:p>
            <a:r>
              <a:rPr lang="en-US" sz="2800" dirty="0" smtClean="0"/>
              <a:t>Celebration: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Collect and produce a booklet of their town design and description;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Collect and produce a booklet of their house design and description; 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Estate agent wins commissions – school reward system plus a bag of chocolate, future possible trips.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064" y="4124470"/>
            <a:ext cx="1123601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Support:</a:t>
            </a:r>
          </a:p>
          <a:p>
            <a:endParaRPr lang="en-US" sz="1400" dirty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Writing frame with sentence starters &amp; grade description;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Use reading materials to support speaking;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Model speaking</a:t>
            </a:r>
          </a:p>
        </p:txBody>
      </p:sp>
    </p:spTree>
    <p:extLst>
      <p:ext uri="{BB962C8B-B14F-4D97-AF65-F5344CB8AC3E}">
        <p14:creationId xmlns:p14="http://schemas.microsoft.com/office/powerpoint/2010/main" val="16868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518" y="560145"/>
            <a:ext cx="11236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Requires:</a:t>
            </a:r>
          </a:p>
          <a:p>
            <a:endParaRPr lang="en-US" sz="2000" dirty="0"/>
          </a:p>
          <a:p>
            <a:pPr marL="457200" indent="-457200">
              <a:buFontTx/>
              <a:buChar char="-"/>
            </a:pPr>
            <a:r>
              <a:rPr lang="en-US" sz="3000" dirty="0" smtClean="0"/>
              <a:t>Termly planning; 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Plan together;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Link with previous learning – pragmatic rehearsal;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Make assessment clear and fun;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Success criteria and evaluation through learning;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Spread the workload; </a:t>
            </a:r>
          </a:p>
        </p:txBody>
      </p:sp>
    </p:spTree>
    <p:extLst>
      <p:ext uri="{BB962C8B-B14F-4D97-AF65-F5344CB8AC3E}">
        <p14:creationId xmlns:p14="http://schemas.microsoft.com/office/powerpoint/2010/main" val="24208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994</TotalTime>
  <Words>719</Words>
  <Application>Microsoft Office PowerPoint</Application>
  <PresentationFormat>Custom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Haiyan Yin</dc:creator>
  <cp:lastModifiedBy>localuser</cp:lastModifiedBy>
  <cp:revision>27</cp:revision>
  <dcterms:created xsi:type="dcterms:W3CDTF">2016-01-22T18:41:21Z</dcterms:created>
  <dcterms:modified xsi:type="dcterms:W3CDTF">2016-06-17T13:27:55Z</dcterms:modified>
</cp:coreProperties>
</file>